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71" r:id="rId3"/>
    <p:sldId id="260" r:id="rId4"/>
    <p:sldId id="273" r:id="rId5"/>
    <p:sldId id="261" r:id="rId6"/>
    <p:sldId id="263" r:id="rId7"/>
    <p:sldId id="264" r:id="rId8"/>
    <p:sldId id="262" r:id="rId9"/>
    <p:sldId id="265" r:id="rId10"/>
    <p:sldId id="267" r:id="rId11"/>
    <p:sldId id="270" r:id="rId12"/>
    <p:sldId id="268" r:id="rId13"/>
    <p:sldId id="269" r:id="rId14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0D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7"/>
    <p:restoredTop sz="94559"/>
  </p:normalViewPr>
  <p:slideViewPr>
    <p:cSldViewPr snapToGrid="0" snapToObjects="1">
      <p:cViewPr varScale="1">
        <p:scale>
          <a:sx n="101" d="100"/>
          <a:sy n="101" d="100"/>
        </p:scale>
        <p:origin x="14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 Saavola" userId="98bf89cb-7152-40f4-93bc-9a9e740f09a7" providerId="ADAL" clId="{0C1CB777-E9B0-443D-B526-4B8DCE15B946}"/>
    <pc:docChg chg="undo custSel modSld">
      <pc:chgData name="Mikko Saavola" userId="98bf89cb-7152-40f4-93bc-9a9e740f09a7" providerId="ADAL" clId="{0C1CB777-E9B0-443D-B526-4B8DCE15B946}" dt="2026-04-09T07:14:46.798" v="176" actId="20577"/>
      <pc:docMkLst>
        <pc:docMk/>
      </pc:docMkLst>
      <pc:sldChg chg="modSp mod">
        <pc:chgData name="Mikko Saavola" userId="98bf89cb-7152-40f4-93bc-9a9e740f09a7" providerId="ADAL" clId="{0C1CB777-E9B0-443D-B526-4B8DCE15B946}" dt="2026-04-09T07:14:46.798" v="176" actId="20577"/>
        <pc:sldMkLst>
          <pc:docMk/>
          <pc:sldMk cId="1888139021" sldId="265"/>
        </pc:sldMkLst>
        <pc:spChg chg="mod">
          <ac:chgData name="Mikko Saavola" userId="98bf89cb-7152-40f4-93bc-9a9e740f09a7" providerId="ADAL" clId="{0C1CB777-E9B0-443D-B526-4B8DCE15B946}" dt="2026-04-09T07:14:46.798" v="176" actId="20577"/>
          <ac:spMkLst>
            <pc:docMk/>
            <pc:sldMk cId="1888139021" sldId="265"/>
            <ac:spMk id="3" creationId="{12D2F9D7-09D4-46EA-8185-CDC8948D172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injaautoliitto-my.sharepoint.com/personal/mikko_saavola_lal_fi/Documents/Data/taulukot/tilastot/tilastot%202024/Yritysten%20rakennetilastot/Muokatut/Linja-autoyrityset,%20lv,%20henkil&#246;st&#246;%202018-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injaautoliitto-my.sharepoint.com/personal/mikko_saavola_lal_fi/Documents/Data/taulukot/tilastot/tilastot%202024/Yritysten%20rakennetilastot/Muokatut/Linja-autoyrityset,%20lv,%20henkil&#246;st&#246;%202018-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injaautoliitto-my.sharepoint.com/personal/mikko_saavola_lal_fi/Documents/Data/taulukot/tilastot/tilastot%202024/Yritysten%20rakennetilastot/Muokatut/Linja-autoyrityset,%20lv,%20henkil&#246;st&#246;%202018-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Liikevaihto (Milj. 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1093.03</c:v>
                </c:pt>
                <c:pt idx="1">
                  <c:v>1041.8</c:v>
                </c:pt>
                <c:pt idx="2">
                  <c:v>1052.5</c:v>
                </c:pt>
                <c:pt idx="3">
                  <c:v>967.82</c:v>
                </c:pt>
                <c:pt idx="4">
                  <c:v>728.7</c:v>
                </c:pt>
                <c:pt idx="5">
                  <c:v>732.4</c:v>
                </c:pt>
                <c:pt idx="6">
                  <c:v>887.18</c:v>
                </c:pt>
                <c:pt idx="7">
                  <c:v>989.7</c:v>
                </c:pt>
                <c:pt idx="8">
                  <c:v>1001.89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5-46FF-B8AB-BB012EE369C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Matkustajat (Milj.)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Taul1!$C$2:$C$10</c:f>
              <c:numCache>
                <c:formatCode>General</c:formatCode>
                <c:ptCount val="9"/>
                <c:pt idx="0">
                  <c:v>347.61</c:v>
                </c:pt>
                <c:pt idx="1">
                  <c:v>361.12</c:v>
                </c:pt>
                <c:pt idx="2">
                  <c:v>344.53</c:v>
                </c:pt>
                <c:pt idx="3">
                  <c:v>364.17</c:v>
                </c:pt>
                <c:pt idx="4">
                  <c:v>228.95</c:v>
                </c:pt>
                <c:pt idx="5">
                  <c:v>222.73</c:v>
                </c:pt>
                <c:pt idx="6">
                  <c:v>280.31</c:v>
                </c:pt>
                <c:pt idx="7">
                  <c:v>330.06</c:v>
                </c:pt>
                <c:pt idx="8">
                  <c:v>338.07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5-46FF-B8AB-BB012EE369C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Ajokm:t (milj)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Taul1!$D$2:$D$10</c:f>
              <c:numCache>
                <c:formatCode>General</c:formatCode>
                <c:ptCount val="9"/>
                <c:pt idx="0">
                  <c:v>442.89</c:v>
                </c:pt>
                <c:pt idx="1">
                  <c:v>474.2</c:v>
                </c:pt>
                <c:pt idx="2">
                  <c:v>439.06</c:v>
                </c:pt>
                <c:pt idx="3">
                  <c:v>423.68</c:v>
                </c:pt>
                <c:pt idx="4">
                  <c:v>336.63</c:v>
                </c:pt>
                <c:pt idx="5">
                  <c:v>313.64</c:v>
                </c:pt>
                <c:pt idx="6">
                  <c:v>347.96</c:v>
                </c:pt>
                <c:pt idx="7">
                  <c:v>380.89</c:v>
                </c:pt>
                <c:pt idx="8">
                  <c:v>390.61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5A-4151-B8F9-548FF051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422815"/>
        <c:axId val="1739422399"/>
      </c:barChart>
      <c:catAx>
        <c:axId val="173942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399"/>
        <c:crosses val="autoZero"/>
        <c:auto val="1"/>
        <c:lblAlgn val="ctr"/>
        <c:lblOffset val="100"/>
        <c:noMultiLvlLbl val="0"/>
      </c:catAx>
      <c:valAx>
        <c:axId val="173942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Linja-autoyritykset toimialaluokituksen mukaan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'001_13vy_2023'!$A$4</c:f>
              <c:strCache>
                <c:ptCount val="1"/>
                <c:pt idx="0">
                  <c:v>49310 Paikallisliikenne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'001_13vy_2023'!$C$4:$I$4</c:f>
              <c:numCache>
                <c:formatCode>0</c:formatCode>
                <c:ptCount val="7"/>
                <c:pt idx="0">
                  <c:v>121</c:v>
                </c:pt>
                <c:pt idx="1">
                  <c:v>118</c:v>
                </c:pt>
                <c:pt idx="2">
                  <c:v>117</c:v>
                </c:pt>
                <c:pt idx="3">
                  <c:v>116</c:v>
                </c:pt>
                <c:pt idx="4">
                  <c:v>112</c:v>
                </c:pt>
                <c:pt idx="5">
                  <c:v>109</c:v>
                </c:pt>
                <c:pt idx="6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D-4C80-B950-89D37B5D50DC}"/>
            </c:ext>
          </c:extLst>
        </c:ser>
        <c:ser>
          <c:idx val="1"/>
          <c:order val="1"/>
          <c:tx>
            <c:strRef>
              <c:f>'001_13vy_2023'!$A$11</c:f>
              <c:strCache>
                <c:ptCount val="1"/>
                <c:pt idx="0">
                  <c:v>49391 Säännöllinen linja-autojen kaukoliikenne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'001_13vy_2023'!$C$11:$I$11</c:f>
              <c:numCache>
                <c:formatCode>0</c:formatCode>
                <c:ptCount val="7"/>
                <c:pt idx="0">
                  <c:v>90</c:v>
                </c:pt>
                <c:pt idx="1">
                  <c:v>88</c:v>
                </c:pt>
                <c:pt idx="2">
                  <c:v>86</c:v>
                </c:pt>
                <c:pt idx="3">
                  <c:v>90</c:v>
                </c:pt>
                <c:pt idx="4">
                  <c:v>91</c:v>
                </c:pt>
                <c:pt idx="5">
                  <c:v>90</c:v>
                </c:pt>
                <c:pt idx="6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D-4C80-B950-89D37B5D50DC}"/>
            </c:ext>
          </c:extLst>
        </c:ser>
        <c:ser>
          <c:idx val="2"/>
          <c:order val="2"/>
          <c:tx>
            <c:strRef>
              <c:f>'001_13vy_2023'!$A$18</c:f>
              <c:strCache>
                <c:ptCount val="1"/>
                <c:pt idx="0">
                  <c:v>49392 Linja-autojen tilausliikenne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'001_13vy_2023'!$C$18:$I$18</c:f>
              <c:numCache>
                <c:formatCode>0</c:formatCode>
                <c:ptCount val="7"/>
                <c:pt idx="0">
                  <c:v>417</c:v>
                </c:pt>
                <c:pt idx="1">
                  <c:v>418</c:v>
                </c:pt>
                <c:pt idx="2">
                  <c:v>416</c:v>
                </c:pt>
                <c:pt idx="3">
                  <c:v>398</c:v>
                </c:pt>
                <c:pt idx="4">
                  <c:v>392</c:v>
                </c:pt>
                <c:pt idx="5">
                  <c:v>383</c:v>
                </c:pt>
                <c:pt idx="6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D-4C80-B950-89D37B5D5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4951568"/>
        <c:axId val="514952048"/>
      </c:barChart>
      <c:catAx>
        <c:axId val="5149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4952048"/>
        <c:crosses val="autoZero"/>
        <c:auto val="1"/>
        <c:lblAlgn val="ctr"/>
        <c:lblOffset val="100"/>
        <c:noMultiLvlLbl val="0"/>
      </c:catAx>
      <c:valAx>
        <c:axId val="514952048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49515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Linja-autoyritysten</a:t>
            </a:r>
            <a:r>
              <a:rPr lang="en-US" b="1" dirty="0"/>
              <a:t> </a:t>
            </a:r>
            <a:r>
              <a:rPr lang="en-US" b="1" dirty="0" err="1"/>
              <a:t>liikevaihto</a:t>
            </a:r>
            <a:r>
              <a:rPr lang="en-US" b="1" dirty="0"/>
              <a:t> (1000 </a:t>
            </a:r>
            <a:r>
              <a:rPr lang="en-US" b="1" dirty="0" err="1"/>
              <a:t>euroa</a:t>
            </a:r>
            <a:r>
              <a:rPr lang="en-US" b="1" dirty="0"/>
              <a:t>) </a:t>
            </a:r>
            <a:r>
              <a:rPr lang="en-US" b="1" dirty="0" err="1"/>
              <a:t>toimilalaluokituksen</a:t>
            </a:r>
            <a:r>
              <a:rPr lang="en-US" b="1" dirty="0"/>
              <a:t> </a:t>
            </a:r>
            <a:r>
              <a:rPr lang="en-US" b="1" dirty="0" err="1"/>
              <a:t>mukaan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'001_13vy_2023'!$A$5</c:f>
              <c:strCache>
                <c:ptCount val="1"/>
                <c:pt idx="0">
                  <c:v>49310 Paikallisliikenne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'001_13vy_2023'!$C$5:$I$5</c:f>
              <c:numCache>
                <c:formatCode>0</c:formatCode>
                <c:ptCount val="7"/>
                <c:pt idx="0">
                  <c:v>574703</c:v>
                </c:pt>
                <c:pt idx="1">
                  <c:v>530551</c:v>
                </c:pt>
                <c:pt idx="2">
                  <c:v>557252</c:v>
                </c:pt>
                <c:pt idx="3">
                  <c:v>546182</c:v>
                </c:pt>
                <c:pt idx="4">
                  <c:v>576909</c:v>
                </c:pt>
                <c:pt idx="5">
                  <c:v>609531</c:v>
                </c:pt>
                <c:pt idx="6">
                  <c:v>813670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D-4044-B314-5EECC1BF4E17}"/>
            </c:ext>
          </c:extLst>
        </c:ser>
        <c:ser>
          <c:idx val="1"/>
          <c:order val="1"/>
          <c:tx>
            <c:strRef>
              <c:f>'001_13vy_2023'!$A$12</c:f>
              <c:strCache>
                <c:ptCount val="1"/>
                <c:pt idx="0">
                  <c:v>49391 Säännöllinen linja-autojen kaukoliikenne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'001_13vy_2023'!$C$12:$I$12</c:f>
              <c:numCache>
                <c:formatCode>0</c:formatCode>
                <c:ptCount val="7"/>
                <c:pt idx="0">
                  <c:v>256874</c:v>
                </c:pt>
                <c:pt idx="1">
                  <c:v>250784</c:v>
                </c:pt>
                <c:pt idx="2">
                  <c:v>150369</c:v>
                </c:pt>
                <c:pt idx="3">
                  <c:v>175326</c:v>
                </c:pt>
                <c:pt idx="4">
                  <c:v>230256</c:v>
                </c:pt>
                <c:pt idx="5">
                  <c:v>259453</c:v>
                </c:pt>
                <c:pt idx="6">
                  <c:v>255423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D-4044-B314-5EECC1BF4E17}"/>
            </c:ext>
          </c:extLst>
        </c:ser>
        <c:ser>
          <c:idx val="2"/>
          <c:order val="2"/>
          <c:tx>
            <c:strRef>
              <c:f>'001_13vy_2023'!$A$19</c:f>
              <c:strCache>
                <c:ptCount val="1"/>
                <c:pt idx="0">
                  <c:v>49392 Linja-autojen tilausliikenne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'001_13vy_2023'!$C$19:$I$19</c:f>
              <c:numCache>
                <c:formatCode>0</c:formatCode>
                <c:ptCount val="7"/>
                <c:pt idx="0">
                  <c:v>237559</c:v>
                </c:pt>
                <c:pt idx="1">
                  <c:v>244110</c:v>
                </c:pt>
                <c:pt idx="2">
                  <c:v>179705</c:v>
                </c:pt>
                <c:pt idx="3">
                  <c:v>185889</c:v>
                </c:pt>
                <c:pt idx="4">
                  <c:v>235379</c:v>
                </c:pt>
                <c:pt idx="5">
                  <c:v>260208</c:v>
                </c:pt>
                <c:pt idx="6">
                  <c:v>234967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CD-4044-B314-5EECC1BF4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759920"/>
        <c:axId val="88762320"/>
      </c:barChart>
      <c:catAx>
        <c:axId val="8875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762320"/>
        <c:crosses val="autoZero"/>
        <c:auto val="1"/>
        <c:lblAlgn val="ctr"/>
        <c:lblOffset val="100"/>
        <c:noMultiLvlLbl val="0"/>
      </c:catAx>
      <c:valAx>
        <c:axId val="88762320"/>
        <c:scaling>
          <c:orientation val="minMax"/>
          <c:max val="1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759920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Linja-autoyritysten henkilöstö toimialaluokituksen mukaan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'001_13vy_2023'!$A$6</c:f>
              <c:strCache>
                <c:ptCount val="1"/>
                <c:pt idx="0">
                  <c:v>49310 Paikallisliikenne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'001_13vy_2023'!$C$6:$I$6</c:f>
              <c:numCache>
                <c:formatCode>0</c:formatCode>
                <c:ptCount val="7"/>
                <c:pt idx="0">
                  <c:v>6734</c:v>
                </c:pt>
                <c:pt idx="1">
                  <c:v>6171</c:v>
                </c:pt>
                <c:pt idx="2">
                  <c:v>6761</c:v>
                </c:pt>
                <c:pt idx="3">
                  <c:v>6287</c:v>
                </c:pt>
                <c:pt idx="4">
                  <c:v>6193</c:v>
                </c:pt>
                <c:pt idx="5">
                  <c:v>6422</c:v>
                </c:pt>
                <c:pt idx="6">
                  <c:v>7210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1-4ACB-A6F0-EA5CE93B1EF5}"/>
            </c:ext>
          </c:extLst>
        </c:ser>
        <c:ser>
          <c:idx val="1"/>
          <c:order val="1"/>
          <c:tx>
            <c:strRef>
              <c:f>'001_13vy_2023'!$A$13</c:f>
              <c:strCache>
                <c:ptCount val="1"/>
                <c:pt idx="0">
                  <c:v>49391 Säännöllinen linja-autojen kaukoliikenne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'001_13vy_2023'!$C$13:$I$13</c:f>
              <c:numCache>
                <c:formatCode>0</c:formatCode>
                <c:ptCount val="7"/>
                <c:pt idx="0">
                  <c:v>2812</c:v>
                </c:pt>
                <c:pt idx="1">
                  <c:v>2439</c:v>
                </c:pt>
                <c:pt idx="2">
                  <c:v>1768</c:v>
                </c:pt>
                <c:pt idx="3">
                  <c:v>1567</c:v>
                </c:pt>
                <c:pt idx="4">
                  <c:v>1661</c:v>
                </c:pt>
                <c:pt idx="5">
                  <c:v>1836</c:v>
                </c:pt>
                <c:pt idx="6">
                  <c:v>1760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1-4ACB-A6F0-EA5CE93B1EF5}"/>
            </c:ext>
          </c:extLst>
        </c:ser>
        <c:ser>
          <c:idx val="2"/>
          <c:order val="2"/>
          <c:tx>
            <c:strRef>
              <c:f>'001_13vy_2023'!$A$20</c:f>
              <c:strCache>
                <c:ptCount val="1"/>
                <c:pt idx="0">
                  <c:v>49392 Linja-autojen tilausliikenne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'001_13vy_2023'!$C$20:$I$20</c:f>
              <c:numCache>
                <c:formatCode>0</c:formatCode>
                <c:ptCount val="7"/>
                <c:pt idx="0">
                  <c:v>2374</c:v>
                </c:pt>
                <c:pt idx="1">
                  <c:v>2425</c:v>
                </c:pt>
                <c:pt idx="2">
                  <c:v>2040</c:v>
                </c:pt>
                <c:pt idx="3">
                  <c:v>2021</c:v>
                </c:pt>
                <c:pt idx="4">
                  <c:v>2301</c:v>
                </c:pt>
                <c:pt idx="5">
                  <c:v>2343</c:v>
                </c:pt>
                <c:pt idx="6">
                  <c:v>1952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1-4ACB-A6F0-EA5CE93B1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705232"/>
        <c:axId val="467701872"/>
      </c:barChart>
      <c:catAx>
        <c:axId val="46770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701872"/>
        <c:crosses val="autoZero"/>
        <c:auto val="1"/>
        <c:lblAlgn val="ctr"/>
        <c:lblOffset val="100"/>
        <c:noMultiLvlLbl val="0"/>
      </c:catAx>
      <c:valAx>
        <c:axId val="467701872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770523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F0-4438-9973-B31F536EFD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DD-4C33-9BF4-2380031AEA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DD-4C33-9BF4-2380031AEA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DD-4C33-9BF4-2380031AEA53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Suuret kaupunkiseudut</c:v>
                </c:pt>
                <c:pt idx="1">
                  <c:v>Muu kaupunkiliikenne, ELY-liikenne</c:v>
                </c:pt>
                <c:pt idx="2">
                  <c:v>Kaukoliikenne</c:v>
                </c:pt>
                <c:pt idx="3">
                  <c:v>Tilausliikenne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541.79999999999995</c:v>
                </c:pt>
                <c:pt idx="1">
                  <c:v>193.39</c:v>
                </c:pt>
                <c:pt idx="2">
                  <c:v>85.77</c:v>
                </c:pt>
                <c:pt idx="3">
                  <c:v>180.93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0-4438-9973-B31F536EF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Liikevaihto (Milj. 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440.22</c:v>
                </c:pt>
                <c:pt idx="1">
                  <c:v>457.25</c:v>
                </c:pt>
                <c:pt idx="2">
                  <c:v>448.44</c:v>
                </c:pt>
                <c:pt idx="3">
                  <c:v>456.56</c:v>
                </c:pt>
                <c:pt idx="4">
                  <c:v>460.6</c:v>
                </c:pt>
                <c:pt idx="5">
                  <c:v>469.64</c:v>
                </c:pt>
                <c:pt idx="6">
                  <c:v>514.46</c:v>
                </c:pt>
                <c:pt idx="7">
                  <c:v>528.70000000000005</c:v>
                </c:pt>
                <c:pt idx="8">
                  <c:v>541.79999999999995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5-46FF-B8AB-BB012EE369C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Matkustajat (Milj.)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Taul1!$C$2:$C$10</c:f>
              <c:numCache>
                <c:formatCode>General</c:formatCode>
                <c:ptCount val="9"/>
                <c:pt idx="0">
                  <c:v>247.45</c:v>
                </c:pt>
                <c:pt idx="1">
                  <c:v>254.97</c:v>
                </c:pt>
                <c:pt idx="2">
                  <c:v>243.35</c:v>
                </c:pt>
                <c:pt idx="3">
                  <c:v>263.04000000000002</c:v>
                </c:pt>
                <c:pt idx="4">
                  <c:v>158.87</c:v>
                </c:pt>
                <c:pt idx="5">
                  <c:v>158.71</c:v>
                </c:pt>
                <c:pt idx="6">
                  <c:v>195.09</c:v>
                </c:pt>
                <c:pt idx="7">
                  <c:v>228.38</c:v>
                </c:pt>
                <c:pt idx="8">
                  <c:v>234.33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5-46FF-B8AB-BB012EE369C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Ajokm:t (milj)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Taul1!$D$2:$D$10</c:f>
              <c:numCache>
                <c:formatCode>General</c:formatCode>
                <c:ptCount val="9"/>
                <c:pt idx="0">
                  <c:v>140.44</c:v>
                </c:pt>
                <c:pt idx="1">
                  <c:v>144.81</c:v>
                </c:pt>
                <c:pt idx="2">
                  <c:v>140.35</c:v>
                </c:pt>
                <c:pt idx="3">
                  <c:v>146.29</c:v>
                </c:pt>
                <c:pt idx="4">
                  <c:v>146.27000000000001</c:v>
                </c:pt>
                <c:pt idx="5">
                  <c:v>143.57</c:v>
                </c:pt>
                <c:pt idx="6">
                  <c:v>147.84</c:v>
                </c:pt>
                <c:pt idx="7">
                  <c:v>147.34</c:v>
                </c:pt>
                <c:pt idx="8">
                  <c:v>151.26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5A-4151-B8F9-548FF051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422815"/>
        <c:axId val="1739422399"/>
      </c:barChart>
      <c:catAx>
        <c:axId val="173942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399"/>
        <c:crosses val="autoZero"/>
        <c:auto val="1"/>
        <c:lblAlgn val="ctr"/>
        <c:lblOffset val="100"/>
        <c:noMultiLvlLbl val="0"/>
      </c:catAx>
      <c:valAx>
        <c:axId val="173942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Liikevaihto (Milj. 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348.77</c:v>
                </c:pt>
                <c:pt idx="1">
                  <c:v>251.51</c:v>
                </c:pt>
                <c:pt idx="2">
                  <c:v>237.8</c:v>
                </c:pt>
                <c:pt idx="3">
                  <c:v>193.5</c:v>
                </c:pt>
                <c:pt idx="4">
                  <c:v>143.5</c:v>
                </c:pt>
                <c:pt idx="5">
                  <c:v>131.22</c:v>
                </c:pt>
                <c:pt idx="6">
                  <c:v>171.45</c:v>
                </c:pt>
                <c:pt idx="7">
                  <c:v>179.03</c:v>
                </c:pt>
                <c:pt idx="8">
                  <c:v>193.39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5-46FF-B8AB-BB012EE369C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Matkustajat (Milj.)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Taul1!$C$2:$C$10</c:f>
              <c:numCache>
                <c:formatCode>General</c:formatCode>
                <c:ptCount val="9"/>
                <c:pt idx="0">
                  <c:v>74.709999999999994</c:v>
                </c:pt>
                <c:pt idx="1">
                  <c:v>78.180000000000007</c:v>
                </c:pt>
                <c:pt idx="2">
                  <c:v>77.430000000000007</c:v>
                </c:pt>
                <c:pt idx="3">
                  <c:v>76.37</c:v>
                </c:pt>
                <c:pt idx="4">
                  <c:v>59.23</c:v>
                </c:pt>
                <c:pt idx="5">
                  <c:v>56.03</c:v>
                </c:pt>
                <c:pt idx="6">
                  <c:v>73.23</c:v>
                </c:pt>
                <c:pt idx="7">
                  <c:v>82.25</c:v>
                </c:pt>
                <c:pt idx="8">
                  <c:v>85.51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5-46FF-B8AB-BB012EE369C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Ajokm:t (milj)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Taul1!$D$2:$D$10</c:f>
              <c:numCache>
                <c:formatCode>General</c:formatCode>
                <c:ptCount val="9"/>
                <c:pt idx="0">
                  <c:v>149.71</c:v>
                </c:pt>
                <c:pt idx="1">
                  <c:v>149.22999999999999</c:v>
                </c:pt>
                <c:pt idx="2">
                  <c:v>145.86000000000001</c:v>
                </c:pt>
                <c:pt idx="3">
                  <c:v>139.83000000000001</c:v>
                </c:pt>
                <c:pt idx="4">
                  <c:v>126.48</c:v>
                </c:pt>
                <c:pt idx="5">
                  <c:v>116.71</c:v>
                </c:pt>
                <c:pt idx="6">
                  <c:v>128.72</c:v>
                </c:pt>
                <c:pt idx="7">
                  <c:v>135.13</c:v>
                </c:pt>
                <c:pt idx="8">
                  <c:v>138.99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5A-4151-B8F9-548FF051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422815"/>
        <c:axId val="1739422399"/>
      </c:barChart>
      <c:catAx>
        <c:axId val="173942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399"/>
        <c:crosses val="autoZero"/>
        <c:auto val="1"/>
        <c:lblAlgn val="ctr"/>
        <c:lblOffset val="100"/>
        <c:noMultiLvlLbl val="0"/>
      </c:catAx>
      <c:valAx>
        <c:axId val="173942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Liikevaihto (Milj. 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82.37</c:v>
                </c:pt>
                <c:pt idx="1">
                  <c:v>99.63</c:v>
                </c:pt>
                <c:pt idx="2">
                  <c:v>84.74</c:v>
                </c:pt>
                <c:pt idx="3">
                  <c:v>66</c:v>
                </c:pt>
                <c:pt idx="4">
                  <c:v>40.380000000000003</c:v>
                </c:pt>
                <c:pt idx="5">
                  <c:v>30.61</c:v>
                </c:pt>
                <c:pt idx="6">
                  <c:v>63.7</c:v>
                </c:pt>
                <c:pt idx="7">
                  <c:v>88.01</c:v>
                </c:pt>
                <c:pt idx="8">
                  <c:v>85.77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5-46FF-B8AB-BB012EE369C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Matkustajat (Milj.)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Taul1!$C$2:$C$10</c:f>
              <c:numCache>
                <c:formatCode>General</c:formatCode>
                <c:ptCount val="9"/>
                <c:pt idx="0">
                  <c:v>8.73</c:v>
                </c:pt>
                <c:pt idx="1">
                  <c:v>11.53</c:v>
                </c:pt>
                <c:pt idx="2">
                  <c:v>8.59</c:v>
                </c:pt>
                <c:pt idx="3">
                  <c:v>9.27</c:v>
                </c:pt>
                <c:pt idx="4">
                  <c:v>4.46</c:v>
                </c:pt>
                <c:pt idx="5">
                  <c:v>3.26</c:v>
                </c:pt>
                <c:pt idx="6">
                  <c:v>5.24</c:v>
                </c:pt>
                <c:pt idx="7">
                  <c:v>8.7899999999999991</c:v>
                </c:pt>
                <c:pt idx="8">
                  <c:v>8.1199999999999992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5-46FF-B8AB-BB012EE369C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Ajokm:t (milj)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Taul1!$D$2:$D$10</c:f>
              <c:numCache>
                <c:formatCode>General</c:formatCode>
                <c:ptCount val="9"/>
                <c:pt idx="0">
                  <c:v>67.930000000000007</c:v>
                </c:pt>
                <c:pt idx="1">
                  <c:v>84.29</c:v>
                </c:pt>
                <c:pt idx="2">
                  <c:v>66.36</c:v>
                </c:pt>
                <c:pt idx="3">
                  <c:v>58.77</c:v>
                </c:pt>
                <c:pt idx="4">
                  <c:v>29.85</c:v>
                </c:pt>
                <c:pt idx="5">
                  <c:v>23.78</c:v>
                </c:pt>
                <c:pt idx="6">
                  <c:v>30.97</c:v>
                </c:pt>
                <c:pt idx="7">
                  <c:v>42.42</c:v>
                </c:pt>
                <c:pt idx="8">
                  <c:v>40.81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5A-4151-B8F9-548FF051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422815"/>
        <c:axId val="1739422399"/>
      </c:barChart>
      <c:catAx>
        <c:axId val="173942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399"/>
        <c:crosses val="autoZero"/>
        <c:auto val="1"/>
        <c:lblAlgn val="ctr"/>
        <c:lblOffset val="100"/>
        <c:noMultiLvlLbl val="0"/>
      </c:catAx>
      <c:valAx>
        <c:axId val="173942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Liikevaihto (Milj. 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221.66</c:v>
                </c:pt>
                <c:pt idx="1">
                  <c:v>233.42</c:v>
                </c:pt>
                <c:pt idx="2">
                  <c:v>281.52999999999997</c:v>
                </c:pt>
                <c:pt idx="3">
                  <c:v>286.58999999999997</c:v>
                </c:pt>
                <c:pt idx="4">
                  <c:v>84.22</c:v>
                </c:pt>
                <c:pt idx="5">
                  <c:v>100.94</c:v>
                </c:pt>
                <c:pt idx="6">
                  <c:v>137.58000000000001</c:v>
                </c:pt>
                <c:pt idx="7">
                  <c:v>193.97</c:v>
                </c:pt>
                <c:pt idx="8">
                  <c:v>180.93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5-46FF-B8AB-BB012EE369C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Matkustajat (Milj.)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Taul1!$C$2:$C$10</c:f>
              <c:numCache>
                <c:formatCode>General</c:formatCode>
                <c:ptCount val="9"/>
                <c:pt idx="0">
                  <c:v>16.72</c:v>
                </c:pt>
                <c:pt idx="1">
                  <c:v>16.43</c:v>
                </c:pt>
                <c:pt idx="2">
                  <c:v>15.16</c:v>
                </c:pt>
                <c:pt idx="3">
                  <c:v>15.49</c:v>
                </c:pt>
                <c:pt idx="4">
                  <c:v>6.39</c:v>
                </c:pt>
                <c:pt idx="5">
                  <c:v>4.7300000000000004</c:v>
                </c:pt>
                <c:pt idx="6">
                  <c:v>6.75</c:v>
                </c:pt>
                <c:pt idx="7">
                  <c:v>10.62</c:v>
                </c:pt>
                <c:pt idx="8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5-46FF-B8AB-BB012EE369C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Ajokm:t (milj)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Taul1!$A$2:$A$10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Taul1!$D$2:$D$10</c:f>
              <c:numCache>
                <c:formatCode>General</c:formatCode>
                <c:ptCount val="9"/>
                <c:pt idx="0">
                  <c:v>85.46</c:v>
                </c:pt>
                <c:pt idx="1">
                  <c:v>95.88</c:v>
                </c:pt>
                <c:pt idx="2">
                  <c:v>86.5</c:v>
                </c:pt>
                <c:pt idx="3">
                  <c:v>78.8</c:v>
                </c:pt>
                <c:pt idx="4">
                  <c:v>34.020000000000003</c:v>
                </c:pt>
                <c:pt idx="5">
                  <c:v>29.56</c:v>
                </c:pt>
                <c:pt idx="6">
                  <c:v>40.42</c:v>
                </c:pt>
                <c:pt idx="7">
                  <c:v>56</c:v>
                </c:pt>
                <c:pt idx="8">
                  <c:v>59.54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5A-4151-B8F9-548FF0516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422815"/>
        <c:axId val="1739422399"/>
      </c:barChart>
      <c:catAx>
        <c:axId val="173942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399"/>
        <c:crosses val="autoZero"/>
        <c:auto val="1"/>
        <c:lblAlgn val="ctr"/>
        <c:lblOffset val="100"/>
        <c:noMultiLvlLbl val="0"/>
      </c:catAx>
      <c:valAx>
        <c:axId val="173942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942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/>
              <a:t>Linja-autoyritysten</a:t>
            </a:r>
            <a:r>
              <a:rPr lang="fi-FI" b="1" baseline="0"/>
              <a:t> määrä</a:t>
            </a:r>
            <a:endParaRPr lang="fi-F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'001_13vy_2023'!$A$25</c:f>
              <c:strCache>
                <c:ptCount val="1"/>
                <c:pt idx="0">
                  <c:v>Linja-autoliikenne 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35763706620005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89-42EE-9B81-E1037E6BD591}"/>
                </c:ext>
              </c:extLst>
            </c:dLbl>
            <c:dLbl>
              <c:idx val="1"/>
              <c:layout>
                <c:manualLayout>
                  <c:x val="0"/>
                  <c:y val="-0.347666593759113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89-42EE-9B81-E1037E6BD591}"/>
                </c:ext>
              </c:extLst>
            </c:dLbl>
            <c:dLbl>
              <c:idx val="2"/>
              <c:layout>
                <c:manualLayout>
                  <c:x val="-5.0925337632079971E-17"/>
                  <c:y val="-0.349813721201516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89-42EE-9B81-E1037E6BD591}"/>
                </c:ext>
              </c:extLst>
            </c:dLbl>
            <c:dLbl>
              <c:idx val="3"/>
              <c:layout>
                <c:manualLayout>
                  <c:x val="0"/>
                  <c:y val="-0.34236585010207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89-42EE-9B81-E1037E6BD591}"/>
                </c:ext>
              </c:extLst>
            </c:dLbl>
            <c:dLbl>
              <c:idx val="4"/>
              <c:layout>
                <c:manualLayout>
                  <c:x val="0"/>
                  <c:y val="-0.34252697579469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89-42EE-9B81-E1037E6BD591}"/>
                </c:ext>
              </c:extLst>
            </c:dLbl>
            <c:dLbl>
              <c:idx val="5"/>
              <c:layout>
                <c:manualLayout>
                  <c:x val="-2.7777777777777779E-3"/>
                  <c:y val="-0.331939340915718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89-42EE-9B81-E1037E6BD591}"/>
                </c:ext>
              </c:extLst>
            </c:dLbl>
            <c:dLbl>
              <c:idx val="6"/>
              <c:layout>
                <c:manualLayout>
                  <c:x val="0"/>
                  <c:y val="-0.314400699912510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89-42EE-9B81-E1037E6B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'001_13vy_2023'!$C$25:$I$25</c:f>
              <c:numCache>
                <c:formatCode>0</c:formatCode>
                <c:ptCount val="7"/>
                <c:pt idx="0">
                  <c:v>628</c:v>
                </c:pt>
                <c:pt idx="1">
                  <c:v>624</c:v>
                </c:pt>
                <c:pt idx="2">
                  <c:v>619</c:v>
                </c:pt>
                <c:pt idx="3">
                  <c:v>604</c:v>
                </c:pt>
                <c:pt idx="4">
                  <c:v>595</c:v>
                </c:pt>
                <c:pt idx="5">
                  <c:v>582</c:v>
                </c:pt>
                <c:pt idx="6">
                  <c:v>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89-42EE-9B81-E1037E6BD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860400"/>
        <c:axId val="465860880"/>
      </c:barChart>
      <c:catAx>
        <c:axId val="4658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860880"/>
        <c:crosses val="autoZero"/>
        <c:auto val="1"/>
        <c:lblAlgn val="ctr"/>
        <c:lblOffset val="100"/>
        <c:noMultiLvlLbl val="0"/>
      </c:catAx>
      <c:valAx>
        <c:axId val="465860880"/>
        <c:scaling>
          <c:orientation val="minMax"/>
          <c:max val="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586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Linja-autoyritysten</a:t>
            </a:r>
            <a:r>
              <a:rPr lang="en-US" sz="1400" b="1" dirty="0"/>
              <a:t> </a:t>
            </a:r>
            <a:r>
              <a:rPr lang="en-US" sz="1400" b="1" dirty="0" err="1"/>
              <a:t>liikevaihto</a:t>
            </a:r>
            <a:endParaRPr lang="en-US" sz="1400" b="1" dirty="0"/>
          </a:p>
          <a:p>
            <a:pPr>
              <a:defRPr b="1"/>
            </a:pPr>
            <a:r>
              <a:rPr lang="en-US" sz="1400" b="1" dirty="0"/>
              <a:t> </a:t>
            </a:r>
            <a:r>
              <a:rPr lang="en-US" sz="1400" b="1" dirty="0" err="1"/>
              <a:t>yhteensä</a:t>
            </a:r>
            <a:r>
              <a:rPr lang="en-US" sz="1400" b="1" dirty="0"/>
              <a:t> (1000 </a:t>
            </a:r>
            <a:r>
              <a:rPr lang="en-US" sz="1400" b="1" dirty="0" err="1"/>
              <a:t>euroa</a:t>
            </a:r>
            <a:r>
              <a:rPr lang="en-US" sz="1400" b="1" dirty="0"/>
              <a:t>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'001_13vy_2023'!$A$26</c:f>
              <c:strCache>
                <c:ptCount val="1"/>
                <c:pt idx="0">
                  <c:v>Linja-autoliikenne 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44766331291921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7-43B4-9700-1B496017220B}"/>
                </c:ext>
              </c:extLst>
            </c:dLbl>
            <c:dLbl>
              <c:idx val="1"/>
              <c:layout>
                <c:manualLayout>
                  <c:x val="1.1111111111111112E-2"/>
                  <c:y val="-0.332223680373286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37-43B4-9700-1B496017220B}"/>
                </c:ext>
              </c:extLst>
            </c:dLbl>
            <c:dLbl>
              <c:idx val="2"/>
              <c:layout>
                <c:manualLayout>
                  <c:x val="-5.0925337632079971E-17"/>
                  <c:y val="-0.287944006999125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37-43B4-9700-1B496017220B}"/>
                </c:ext>
              </c:extLst>
            </c:dLbl>
            <c:dLbl>
              <c:idx val="3"/>
              <c:layout>
                <c:manualLayout>
                  <c:x val="5.5555555555555558E-3"/>
                  <c:y val="-0.293705890930300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37-43B4-9700-1B496017220B}"/>
                </c:ext>
              </c:extLst>
            </c:dLbl>
            <c:dLbl>
              <c:idx val="4"/>
              <c:layout>
                <c:manualLayout>
                  <c:x val="0"/>
                  <c:y val="-0.327873286672499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37-43B4-9700-1B496017220B}"/>
                </c:ext>
              </c:extLst>
            </c:dLbl>
            <c:dLbl>
              <c:idx val="5"/>
              <c:layout>
                <c:manualLayout>
                  <c:x val="2.7777777777777779E-3"/>
                  <c:y val="-0.36683581219014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37-43B4-9700-1B496017220B}"/>
                </c:ext>
              </c:extLst>
            </c:dLbl>
            <c:dLbl>
              <c:idx val="6"/>
              <c:layout>
                <c:manualLayout>
                  <c:x val="1.1111111111111112E-2"/>
                  <c:y val="-0.381874817731116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37-43B4-9700-1B49601722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'001_13vy_2023'!$C$26:$I$26</c:f>
              <c:numCache>
                <c:formatCode>0</c:formatCode>
                <c:ptCount val="7"/>
                <c:pt idx="0">
                  <c:v>1069136</c:v>
                </c:pt>
                <c:pt idx="1">
                  <c:v>1025445</c:v>
                </c:pt>
                <c:pt idx="2">
                  <c:v>887326</c:v>
                </c:pt>
                <c:pt idx="3">
                  <c:v>907397</c:v>
                </c:pt>
                <c:pt idx="4">
                  <c:v>1042544</c:v>
                </c:pt>
                <c:pt idx="5">
                  <c:v>1129192</c:v>
                </c:pt>
                <c:pt idx="6">
                  <c:v>1304060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F37-43B4-9700-1B4960172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4948736"/>
        <c:axId val="464952576"/>
      </c:barChart>
      <c:catAx>
        <c:axId val="4649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4952576"/>
        <c:crosses val="autoZero"/>
        <c:auto val="1"/>
        <c:lblAlgn val="ctr"/>
        <c:lblOffset val="100"/>
        <c:noMultiLvlLbl val="0"/>
      </c:catAx>
      <c:valAx>
        <c:axId val="46495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494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Linja-yritysten henkilöstön määrä, yhteensä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'001_13vy_2023'!$A$27</c:f>
              <c:strCache>
                <c:ptCount val="1"/>
                <c:pt idx="0">
                  <c:v>Linja-autoliikenne 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-0.36578630796150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C8-4156-A960-83CB62472D57}"/>
                </c:ext>
              </c:extLst>
            </c:dLbl>
            <c:dLbl>
              <c:idx val="1"/>
              <c:layout>
                <c:manualLayout>
                  <c:x val="0"/>
                  <c:y val="-0.332866724992709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C8-4156-A960-83CB62472D57}"/>
                </c:ext>
              </c:extLst>
            </c:dLbl>
            <c:dLbl>
              <c:idx val="2"/>
              <c:layout>
                <c:manualLayout>
                  <c:x val="0"/>
                  <c:y val="-0.32503791192767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C8-4156-A960-83CB62472D57}"/>
                </c:ext>
              </c:extLst>
            </c:dLbl>
            <c:dLbl>
              <c:idx val="3"/>
              <c:layout>
                <c:manualLayout>
                  <c:x val="0"/>
                  <c:y val="-0.306484033245844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8-4156-A960-83CB62472D57}"/>
                </c:ext>
              </c:extLst>
            </c:dLbl>
            <c:dLbl>
              <c:idx val="4"/>
              <c:layout>
                <c:manualLayout>
                  <c:x val="-2.7777777777777779E-3"/>
                  <c:y val="-0.313969816272965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C8-4156-A960-83CB62472D57}"/>
                </c:ext>
              </c:extLst>
            </c:dLbl>
            <c:dLbl>
              <c:idx val="5"/>
              <c:layout>
                <c:manualLayout>
                  <c:x val="0"/>
                  <c:y val="-0.31663422280548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C8-4156-A960-83CB62472D57}"/>
                </c:ext>
              </c:extLst>
            </c:dLbl>
            <c:dLbl>
              <c:idx val="6"/>
              <c:layout>
                <c:manualLayout>
                  <c:x val="1.0185067526415994E-16"/>
                  <c:y val="-0.334475430154564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C8-4156-A960-83CB62472D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'001_13vy_2023'!$C$3:$I$3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'001_13vy_2023'!$C$27:$I$27</c:f>
              <c:numCache>
                <c:formatCode>0</c:formatCode>
                <c:ptCount val="7"/>
                <c:pt idx="0">
                  <c:v>11920</c:v>
                </c:pt>
                <c:pt idx="1">
                  <c:v>11035</c:v>
                </c:pt>
                <c:pt idx="2">
                  <c:v>10569</c:v>
                </c:pt>
                <c:pt idx="3">
                  <c:v>9875</c:v>
                </c:pt>
                <c:pt idx="4">
                  <c:v>10155</c:v>
                </c:pt>
                <c:pt idx="5">
                  <c:v>10601</c:v>
                </c:pt>
                <c:pt idx="6">
                  <c:v>10922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C8-4156-A960-83CB62472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4138224"/>
        <c:axId val="464140624"/>
      </c:barChart>
      <c:catAx>
        <c:axId val="46413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4140624"/>
        <c:crosses val="autoZero"/>
        <c:auto val="1"/>
        <c:lblAlgn val="ctr"/>
        <c:lblOffset val="100"/>
        <c:noMultiLvlLbl val="0"/>
      </c:catAx>
      <c:valAx>
        <c:axId val="464140624"/>
        <c:scaling>
          <c:orientation val="minMax"/>
          <c:max val="1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413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C57B2-C6C0-F749-B0E1-A4CC4DB58635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67904-0928-9B40-A6B1-4BDA57A1B3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72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600B893-5998-4141-8E66-70CFFC0D7D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4"/>
            <a:ext cx="12192000" cy="68486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1BEFF46-B2C5-AF4A-99A6-7B8CEE2D9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73379"/>
            <a:ext cx="9144000" cy="2058752"/>
          </a:xfrm>
          <a:prstGeom prst="rect">
            <a:avLst/>
          </a:prstGeom>
          <a:effectLst>
            <a:outerShdw blurRad="266700" dist="38100" dir="2700000" algn="tl" rotWithShape="0">
              <a:prstClr val="black">
                <a:alpha val="28000"/>
              </a:prstClr>
            </a:outerShdw>
          </a:effectLst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D418E1-007E-D240-B2CB-9655E5C5BD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12897"/>
            <a:ext cx="9144000" cy="6028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94D24C3-FD9E-9145-8F48-7A414486C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356" y="348899"/>
            <a:ext cx="2674198" cy="74650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638F046-2986-7E40-BAFD-1174F83A8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496" b="588"/>
          <a:stretch/>
        </p:blipFill>
        <p:spPr>
          <a:xfrm>
            <a:off x="10207615" y="4716287"/>
            <a:ext cx="1982318" cy="2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3CC8DAC0-B14D-0746-9784-D779AB80CA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8E9419C-8444-A646-A9A4-65A64096B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724" y="384789"/>
            <a:ext cx="1823351" cy="508992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65C65FA6-837F-0C4D-9540-379B8E4A8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1" b="2350"/>
          <a:stretch/>
        </p:blipFill>
        <p:spPr>
          <a:xfrm>
            <a:off x="8546987" y="3085259"/>
            <a:ext cx="3645013" cy="3772741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499C1697-B5D7-0A43-837E-6B311B1793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92167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A6CE39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79CAA165-55AF-4E49-A569-C10C76ADCF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1842"/>
            <a:ext cx="9144000" cy="1090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A6CE3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0149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28EC89-CF65-4E4B-99AD-7745D5949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8304" y="2477263"/>
            <a:ext cx="5061697" cy="217845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695DA68-1898-5446-9726-A776F95DF3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356" y="309879"/>
            <a:ext cx="2674198" cy="75595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10F0BFF-E5F7-9B40-B0B1-D9CFBA972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381" b="589"/>
          <a:stretch/>
        </p:blipFill>
        <p:spPr>
          <a:xfrm>
            <a:off x="8849710" y="3310758"/>
            <a:ext cx="3342290" cy="35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96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2239C0C-39D4-2C44-8A49-3C54ED3042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331" y="-5165"/>
            <a:ext cx="12189405" cy="686316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1BEFF46-B2C5-AF4A-99A6-7B8CEE2D9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605297"/>
            <a:ext cx="9144000" cy="2072444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D418E1-007E-D240-B2CB-9655E5C5BD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677741"/>
            <a:ext cx="9144000" cy="6484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0E7DA69-F39D-E44C-AF97-8924A9B40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356" y="309879"/>
            <a:ext cx="2674198" cy="75595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0E45E0F-E131-4F43-BD55-28AD1B69F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496" b="588"/>
          <a:stretch/>
        </p:blipFill>
        <p:spPr>
          <a:xfrm>
            <a:off x="10207615" y="4726797"/>
            <a:ext cx="1982318" cy="2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EC4FBECB-B854-D645-9507-F1ABF47C3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67239" y="416893"/>
            <a:ext cx="5683250" cy="6020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FEAB331-6D7F-F842-A4D9-CD6C2A8C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5244680" cy="11405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0" i="0">
                <a:latin typeface="+mj-lt"/>
                <a:cs typeface="Arial Narrow" panose="020B0604020202020204" pitchFamily="34" charset="0"/>
              </a:defRPr>
            </a:lvl1pPr>
          </a:lstStyle>
          <a:p>
            <a:endParaRPr lang="fi-FI" sz="3600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45E5FFFB-7A6B-6B4D-8A0B-AEDF6625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0541"/>
            <a:ext cx="5244680" cy="4246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</a:lstStyle>
          <a:p>
            <a:endParaRPr lang="fi-FI" sz="20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73110C4-EADE-C74B-90B3-215E30BA0D9F}"/>
              </a:ext>
            </a:extLst>
          </p:cNvPr>
          <p:cNvSpPr txBox="1"/>
          <p:nvPr userDrawn="1"/>
        </p:nvSpPr>
        <p:spPr>
          <a:xfrm>
            <a:off x="13208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4DAED9B8-EB0B-E043-89A9-E8B55F32B42E}"/>
              </a:ext>
            </a:extLst>
          </p:cNvPr>
          <p:cNvSpPr txBox="1">
            <a:spLocks/>
          </p:cNvSpPr>
          <p:nvPr userDrawn="1"/>
        </p:nvSpPr>
        <p:spPr>
          <a:xfrm>
            <a:off x="11022596" y="6528756"/>
            <a:ext cx="758242" cy="2769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B13B2B-7DDB-8240-B8CC-82C8CE87805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kstin paikkamerkki 3">
            <a:extLst>
              <a:ext uri="{FF2B5EF4-FFF2-40B4-BE49-F238E27FC236}">
                <a16:creationId xmlns:a16="http://schemas.microsoft.com/office/drawing/2014/main" id="{C153FEB5-F783-3845-AFED-EDDCF1B1D2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21984" y="6570452"/>
            <a:ext cx="10801539" cy="2353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sz="2000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46E3B30-BBDA-C949-BE25-DE24970C2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064" y="362562"/>
            <a:ext cx="1893511" cy="5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EC4FBECB-B854-D645-9507-F1ABF47C3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5888" y="1269999"/>
            <a:ext cx="11334601" cy="5167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45E5FFFB-7A6B-6B4D-8A0B-AEDF662546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624" y="6035040"/>
            <a:ext cx="11326192" cy="402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</a:lstStyle>
          <a:p>
            <a:r>
              <a:rPr lang="fi-FI" sz="2000" dirty="0"/>
              <a:t>Kuvateksti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73110C4-EADE-C74B-90B3-215E30BA0D9F}"/>
              </a:ext>
            </a:extLst>
          </p:cNvPr>
          <p:cNvSpPr txBox="1"/>
          <p:nvPr userDrawn="1"/>
        </p:nvSpPr>
        <p:spPr>
          <a:xfrm>
            <a:off x="13208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9EDDBF85-100F-1045-8FC0-0D419C4CB300}"/>
              </a:ext>
            </a:extLst>
          </p:cNvPr>
          <p:cNvSpPr txBox="1">
            <a:spLocks/>
          </p:cNvSpPr>
          <p:nvPr userDrawn="1"/>
        </p:nvSpPr>
        <p:spPr>
          <a:xfrm>
            <a:off x="11022596" y="6528756"/>
            <a:ext cx="758242" cy="2769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B13B2B-7DDB-8240-B8CC-82C8CE87805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98D80C06-7E47-8B49-A2D5-7F47B42EB70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21984" y="6570452"/>
            <a:ext cx="10801539" cy="23530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1DB0649-9939-1449-8CF6-8541D8169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064" y="362562"/>
            <a:ext cx="1893511" cy="5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45E5FFFB-7A6B-6B4D-8A0B-AEDF662546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0624" y="6035040"/>
            <a:ext cx="11326192" cy="402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</a:lstStyle>
          <a:p>
            <a:r>
              <a:rPr lang="fi-FI" sz="2000" dirty="0"/>
              <a:t>Kuvateksti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73110C4-EADE-C74B-90B3-215E30BA0D9F}"/>
              </a:ext>
            </a:extLst>
          </p:cNvPr>
          <p:cNvSpPr txBox="1"/>
          <p:nvPr userDrawn="1"/>
        </p:nvSpPr>
        <p:spPr>
          <a:xfrm>
            <a:off x="13208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9EDDBF85-100F-1045-8FC0-0D419C4CB300}"/>
              </a:ext>
            </a:extLst>
          </p:cNvPr>
          <p:cNvSpPr txBox="1">
            <a:spLocks/>
          </p:cNvSpPr>
          <p:nvPr userDrawn="1"/>
        </p:nvSpPr>
        <p:spPr>
          <a:xfrm>
            <a:off x="11022596" y="6528756"/>
            <a:ext cx="758242" cy="2769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B13B2B-7DDB-8240-B8CC-82C8CE87805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98D80C06-7E47-8B49-A2D5-7F47B42EB70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21984" y="6570452"/>
            <a:ext cx="10801539" cy="23530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1DB0649-9939-1449-8CF6-8541D8169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064" y="362562"/>
            <a:ext cx="1893511" cy="53526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6CEB3B45-CA53-6C42-AA5B-452D802E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270000"/>
            <a:ext cx="11326192" cy="516731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47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8FEAB331-6D7F-F842-A4D9-CD6C2A8C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11405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0" i="0">
                <a:latin typeface="+mj-lt"/>
                <a:cs typeface="Arial Narrow" panose="020B0604020202020204" pitchFamily="34" charset="0"/>
              </a:defRPr>
            </a:lvl1pPr>
          </a:lstStyle>
          <a:p>
            <a:endParaRPr lang="fi-FI" sz="3600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45E5FFFB-7A6B-6B4D-8A0B-AEDF6625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0541"/>
            <a:ext cx="11360214" cy="4246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</a:lstStyle>
          <a:p>
            <a:endParaRPr lang="fi-FI" sz="20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73110C4-EADE-C74B-90B3-215E30BA0D9F}"/>
              </a:ext>
            </a:extLst>
          </p:cNvPr>
          <p:cNvSpPr txBox="1"/>
          <p:nvPr userDrawn="1"/>
        </p:nvSpPr>
        <p:spPr>
          <a:xfrm>
            <a:off x="13208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403B9F1-14DC-F94E-B2F4-6AE572E4DEC4}"/>
              </a:ext>
            </a:extLst>
          </p:cNvPr>
          <p:cNvSpPr txBox="1">
            <a:spLocks/>
          </p:cNvSpPr>
          <p:nvPr userDrawn="1"/>
        </p:nvSpPr>
        <p:spPr>
          <a:xfrm>
            <a:off x="11022596" y="6528756"/>
            <a:ext cx="758242" cy="2769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B13B2B-7DDB-8240-B8CC-82C8CE87805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E93B160-BD8D-8849-B9F4-BE21AD2C0A2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21984" y="6570452"/>
            <a:ext cx="10801539" cy="2353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749247-4F69-074E-B70E-B1458C776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064" y="362562"/>
            <a:ext cx="1893511" cy="5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8FEAB331-6D7F-F842-A4D9-CD6C2A8C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11405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0" i="0">
                <a:latin typeface="+mj-lt"/>
                <a:cs typeface="Arial Narrow" panose="020B0604020202020204" pitchFamily="34" charset="0"/>
              </a:defRPr>
            </a:lvl1pPr>
          </a:lstStyle>
          <a:p>
            <a:endParaRPr lang="fi-FI" sz="3600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45E5FFFB-7A6B-6B4D-8A0B-AEDF6625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0541"/>
            <a:ext cx="5578960" cy="4246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</a:lstStyle>
          <a:p>
            <a:endParaRPr lang="fi-FI" sz="20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73110C4-EADE-C74B-90B3-215E30BA0D9F}"/>
              </a:ext>
            </a:extLst>
          </p:cNvPr>
          <p:cNvSpPr txBox="1"/>
          <p:nvPr userDrawn="1"/>
        </p:nvSpPr>
        <p:spPr>
          <a:xfrm>
            <a:off x="13208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403B9F1-14DC-F94E-B2F4-6AE572E4DEC4}"/>
              </a:ext>
            </a:extLst>
          </p:cNvPr>
          <p:cNvSpPr txBox="1">
            <a:spLocks/>
          </p:cNvSpPr>
          <p:nvPr userDrawn="1"/>
        </p:nvSpPr>
        <p:spPr>
          <a:xfrm>
            <a:off x="11022596" y="6528756"/>
            <a:ext cx="758242" cy="2769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B13B2B-7DDB-8240-B8CC-82C8CE87805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E93B160-BD8D-8849-B9F4-BE21AD2C0A2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21984" y="6570452"/>
            <a:ext cx="10801539" cy="2353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749247-4F69-074E-B70E-B1458C776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064" y="362562"/>
            <a:ext cx="1893511" cy="535268"/>
          </a:xfrm>
          <a:prstGeom prst="rect">
            <a:avLst/>
          </a:prstGeom>
        </p:spPr>
      </p:pic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1726EB8-0F46-CA4E-80BC-B3F76B21FB3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6196" y="2190540"/>
            <a:ext cx="5594642" cy="4246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</a:lstStyle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1085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EC4FBECB-B854-D645-9507-F1ABF47C3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67239" y="416893"/>
            <a:ext cx="5683250" cy="6020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FEAB331-6D7F-F842-A4D9-CD6C2A8C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5244680" cy="11405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0" i="0">
                <a:latin typeface="+mj-lt"/>
                <a:cs typeface="Arial Narrow" panose="020B0604020202020204" pitchFamily="34" charset="0"/>
              </a:defRPr>
            </a:lvl1pPr>
          </a:lstStyle>
          <a:p>
            <a:endParaRPr lang="fi-FI" sz="3600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45E5FFFB-7A6B-6B4D-8A0B-AEDF6625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200588"/>
            <a:ext cx="5244680" cy="42367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fi-FI" sz="20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73110C4-EADE-C74B-90B3-215E30BA0D9F}"/>
              </a:ext>
            </a:extLst>
          </p:cNvPr>
          <p:cNvSpPr txBox="1"/>
          <p:nvPr userDrawn="1"/>
        </p:nvSpPr>
        <p:spPr>
          <a:xfrm>
            <a:off x="13208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335E16BE-D077-8B4C-B9D8-073E70164408}"/>
              </a:ext>
            </a:extLst>
          </p:cNvPr>
          <p:cNvSpPr txBox="1">
            <a:spLocks/>
          </p:cNvSpPr>
          <p:nvPr userDrawn="1"/>
        </p:nvSpPr>
        <p:spPr>
          <a:xfrm>
            <a:off x="11022596" y="6528756"/>
            <a:ext cx="758242" cy="27699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B13B2B-7DDB-8240-B8CC-82C8CE87805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51E7AC24-FF84-BA47-B0CE-765134D928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21984" y="6570452"/>
            <a:ext cx="10801539" cy="2353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sz="2000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F6065188-0790-964F-8070-2B2557CF1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064" y="362562"/>
            <a:ext cx="1893511" cy="5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097A3226-462B-2148-A77A-0D6707B4EF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9AC1B49-280F-5A4D-A8B4-F3ECDBBFD69F}"/>
              </a:ext>
            </a:extLst>
          </p:cNvPr>
          <p:cNvSpPr txBox="1">
            <a:spLocks/>
          </p:cNvSpPr>
          <p:nvPr userDrawn="1"/>
        </p:nvSpPr>
        <p:spPr>
          <a:xfrm>
            <a:off x="1524000" y="109216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 b="1" dirty="0">
              <a:solidFill>
                <a:srgbClr val="0D407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E64C5BA5-E245-584D-9E7D-3898D2722B33}"/>
              </a:ext>
            </a:extLst>
          </p:cNvPr>
          <p:cNvSpPr txBox="1">
            <a:spLocks/>
          </p:cNvSpPr>
          <p:nvPr userDrawn="1"/>
        </p:nvSpPr>
        <p:spPr>
          <a:xfrm>
            <a:off x="1524000" y="3697665"/>
            <a:ext cx="9144000" cy="665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fi-FI" dirty="0">
              <a:solidFill>
                <a:srgbClr val="0D407B"/>
              </a:solidFill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6E5A83D7-B47C-0B4E-8CB7-BAB1981293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92167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0D407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FC76AB8D-149B-824B-B10A-E61AF7780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1842"/>
            <a:ext cx="9144000" cy="1090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D40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7725CD1-B94C-8940-AAB7-7C7E9D08E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724" y="370721"/>
            <a:ext cx="1823351" cy="508992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44BE010-3882-E442-9DCB-75DBDE1AD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1" b="2350"/>
          <a:stretch/>
        </p:blipFill>
        <p:spPr>
          <a:xfrm>
            <a:off x="8546987" y="3085259"/>
            <a:ext cx="3645013" cy="37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211896-41FE-544D-9412-BC22718A1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
toinen taso
kolmas taso
neljäs taso
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FDA073-FF21-6E45-9DCB-AE28EA9DE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C691-423A-D242-875B-C52ED50B9C37}" type="datetimeFigureOut">
              <a:rPr lang="fi-FI" smtClean="0"/>
              <a:t>9.4.2026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9E27BB-8035-6B44-B7B3-47523DF15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3B2B-7DDB-8240-B8CC-82C8CE87805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D285456A-B90A-BB4A-936A-62369C6F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29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5" r:id="rId4"/>
    <p:sldLayoutId id="2147483667" r:id="rId5"/>
    <p:sldLayoutId id="2147483663" r:id="rId6"/>
    <p:sldLayoutId id="2147483670" r:id="rId7"/>
    <p:sldLayoutId id="2147483661" r:id="rId8"/>
    <p:sldLayoutId id="2147483654" r:id="rId9"/>
    <p:sldLayoutId id="2147483662" r:id="rId10"/>
    <p:sldLayoutId id="2147483655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D84B5-882A-4C75-BB16-23BA178A0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Linja-autoliikenteen liikevaihto ja suoritteet 2015-2024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1B30EF-C037-497B-B292-2B1E91850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30.12.2025</a:t>
            </a:r>
          </a:p>
        </p:txBody>
      </p:sp>
    </p:spTree>
    <p:extLst>
      <p:ext uri="{BB962C8B-B14F-4D97-AF65-F5344CB8AC3E}">
        <p14:creationId xmlns:p14="http://schemas.microsoft.com/office/powerpoint/2010/main" val="348659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710727"/>
            <a:ext cx="11360214" cy="579444"/>
          </a:xfrm>
        </p:spPr>
        <p:txBody>
          <a:bodyPr>
            <a:normAutofit/>
          </a:bodyPr>
          <a:lstStyle/>
          <a:p>
            <a:r>
              <a:rPr lang="fi-FI" dirty="0"/>
              <a:t>Linja-autoyritykset toimialaluokituksen mukaan 2018-2024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Tilastokeskus, Yritysten rakenne- ja tilinpäätöstilastot</a:t>
            </a: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163EA548-8819-F2D2-CF53-431FBBC382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169613"/>
              </p:ext>
            </p:extLst>
          </p:nvPr>
        </p:nvGraphicFramePr>
        <p:xfrm>
          <a:off x="1009650" y="12311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CCB6690A-30EB-AF56-408E-B3EC04080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673294"/>
              </p:ext>
            </p:extLst>
          </p:nvPr>
        </p:nvGraphicFramePr>
        <p:xfrm>
          <a:off x="5734050" y="12901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1F09D5ED-E293-CCA2-70E8-544B567AD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57851"/>
              </p:ext>
            </p:extLst>
          </p:nvPr>
        </p:nvGraphicFramePr>
        <p:xfrm>
          <a:off x="3536753" y="39449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698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/>
          </a:bodyPr>
          <a:lstStyle/>
          <a:p>
            <a:r>
              <a:rPr lang="fi-FI" dirty="0"/>
              <a:t>Linja-autoyritysten määrä toimialaluokituksen mukaan 2018-2024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Tilastokeskus, Yritysten rakenne- ja tilinpäätöstilastot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EEB33EDA-555F-0397-0DC7-D931BEF1A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583511"/>
              </p:ext>
            </p:extLst>
          </p:nvPr>
        </p:nvGraphicFramePr>
        <p:xfrm>
          <a:off x="2152650" y="1496291"/>
          <a:ext cx="7772400" cy="459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7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 fontScale="90000"/>
          </a:bodyPr>
          <a:lstStyle/>
          <a:p>
            <a:r>
              <a:rPr lang="fi-FI" dirty="0"/>
              <a:t>Linja-autoyritysten liikevaihto toimialaluokituksen mukaan 2018-2024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Tilastokeskus, Yritysten rakenne- ja tilinpäätöstilastot</a:t>
            </a: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81A4B030-ECF9-DC98-2E89-CB1044D26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12652"/>
              </p:ext>
            </p:extLst>
          </p:nvPr>
        </p:nvGraphicFramePr>
        <p:xfrm>
          <a:off x="1714501" y="1496291"/>
          <a:ext cx="8181974" cy="458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93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 fontScale="90000"/>
          </a:bodyPr>
          <a:lstStyle/>
          <a:p>
            <a:r>
              <a:rPr lang="fi-FI" dirty="0"/>
              <a:t>Linja-autoyritysten henkilöstö toimialaluokituksen mukaan 2018-2024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Tilastokeskus, Yritysten rakenne- ja tilinpäätöstilastot</a:t>
            </a: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FE772FB7-E67D-D64F-8DDA-6CFA1A486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393876"/>
              </p:ext>
            </p:extLst>
          </p:nvPr>
        </p:nvGraphicFramePr>
        <p:xfrm>
          <a:off x="1724025" y="1581150"/>
          <a:ext cx="8305799" cy="436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38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5167A-8FA2-4389-A134-30BADD620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Linja-autoyritysten suoritetiedot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D2F9D7-09D4-46EA-8185-CDC8948D1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71842"/>
            <a:ext cx="9633527" cy="1090542"/>
          </a:xfrm>
        </p:spPr>
        <p:txBody>
          <a:bodyPr/>
          <a:lstStyle/>
          <a:p>
            <a:r>
              <a:rPr lang="fi-FI" dirty="0"/>
              <a:t>Lähde: Liikenne- ja viestintävirasto Traficom, julkisen liikenteen suoritetilasto</a:t>
            </a:r>
          </a:p>
        </p:txBody>
      </p:sp>
    </p:spTree>
    <p:extLst>
      <p:ext uri="{BB962C8B-B14F-4D97-AF65-F5344CB8AC3E}">
        <p14:creationId xmlns:p14="http://schemas.microsoft.com/office/powerpoint/2010/main" val="101366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/>
          </a:bodyPr>
          <a:lstStyle/>
          <a:p>
            <a:r>
              <a:rPr lang="fi-FI" dirty="0"/>
              <a:t>Koko toimialan liikevaihto ja matkustajamäärä 2015-2024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Liikenne- ja viestintävirasto Traficom, Tilastokeskus (Julkisen liikenteen suoritetilasto)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D0423E7C-0462-46AE-A646-D9E8AE425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439593"/>
              </p:ext>
            </p:extLst>
          </p:nvPr>
        </p:nvGraphicFramePr>
        <p:xfrm>
          <a:off x="2032000" y="1496291"/>
          <a:ext cx="8128000" cy="46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61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5B0A-17F0-FCF9-D3AC-8D035FAD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6F2116-B2C3-5290-68CD-AA864354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/>
          </a:bodyPr>
          <a:lstStyle/>
          <a:p>
            <a:r>
              <a:rPr lang="fi-FI" dirty="0"/>
              <a:t>Koko toimialan liikevaihdon jakauma 2024, yhteensä 1001,89 milj.€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54545D-9BD5-3A3E-411C-493614822D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Liikenne- ja viestintävirasto Traficom, Tilastokeskus (Julkisen liikenteen suoritetilasto)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13E50567-AD1E-C25D-1BED-D2F02564F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746593"/>
              </p:ext>
            </p:extLst>
          </p:nvPr>
        </p:nvGraphicFramePr>
        <p:xfrm>
          <a:off x="2032000" y="1431635"/>
          <a:ext cx="6788727" cy="470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36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/>
          </a:bodyPr>
          <a:lstStyle/>
          <a:p>
            <a:r>
              <a:rPr lang="fi-FI" dirty="0"/>
              <a:t>Suurten kaupunkien liikenne, liikevaihto ja suoritteet 2015-2024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Liikenne- ja viestintävirasto Traficom, Tilastokeskus (Julkisen liikenteen suoritetilasto)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D0423E7C-0462-46AE-A646-D9E8AE425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095420"/>
              </p:ext>
            </p:extLst>
          </p:nvPr>
        </p:nvGraphicFramePr>
        <p:xfrm>
          <a:off x="2032000" y="1496291"/>
          <a:ext cx="8128000" cy="46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02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/>
          </a:bodyPr>
          <a:lstStyle/>
          <a:p>
            <a:r>
              <a:rPr lang="fi-FI" dirty="0"/>
              <a:t>Muu kaupunki- ja ELY-liikenne, liikevaihto ja suoritteet 2015-2024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Liikenne- ja viestintävirasto Traficom, Tilastokeskus (Julkisen liikenteen suoritetilasto)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D0423E7C-0462-46AE-A646-D9E8AE425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478648"/>
              </p:ext>
            </p:extLst>
          </p:nvPr>
        </p:nvGraphicFramePr>
        <p:xfrm>
          <a:off x="2032000" y="1496291"/>
          <a:ext cx="8128000" cy="46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334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/>
          </a:bodyPr>
          <a:lstStyle/>
          <a:p>
            <a:r>
              <a:rPr lang="fi-FI" dirty="0"/>
              <a:t>Kaukoliikenne, liikevaihto ja suoritteet 2015-2024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Liikenne- ja viestintävirasto Traficom, Tilastokeskus (Julkisen liikenteen suoritetilasto)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D0423E7C-0462-46AE-A646-D9E8AE425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703764"/>
              </p:ext>
            </p:extLst>
          </p:nvPr>
        </p:nvGraphicFramePr>
        <p:xfrm>
          <a:off x="2032000" y="1496291"/>
          <a:ext cx="8128000" cy="46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49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5DFA6-82E3-4E18-A9D6-05399111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16847"/>
            <a:ext cx="11360214" cy="579444"/>
          </a:xfrm>
        </p:spPr>
        <p:txBody>
          <a:bodyPr>
            <a:normAutofit/>
          </a:bodyPr>
          <a:lstStyle/>
          <a:p>
            <a:r>
              <a:rPr lang="fi-FI" dirty="0"/>
              <a:t>Tilausliikenne, liikevaihto ja suoritteet 2015-2024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D81AF03-D9B6-468D-9DE9-17279548627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/>
              <a:t>Lähde: Liikenne- ja viestintävirasto Traficom, Tilastokeskus (Julkisen liikenteen suoritetilasto)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D0423E7C-0462-46AE-A646-D9E8AE425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451857"/>
              </p:ext>
            </p:extLst>
          </p:nvPr>
        </p:nvGraphicFramePr>
        <p:xfrm>
          <a:off x="2032000" y="1496291"/>
          <a:ext cx="8128000" cy="46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5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5167A-8FA2-4389-A134-30BADD620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Linja-autoyritykset toimialoittain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D2F9D7-09D4-46EA-8185-CDC8948D1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Lähde: Tilastokeskus, Yritysten rakenne- ja tilinpäätöstilasto (ennakkotilastot 26.9.2025)</a:t>
            </a:r>
          </a:p>
        </p:txBody>
      </p:sp>
    </p:spTree>
    <p:extLst>
      <p:ext uri="{BB962C8B-B14F-4D97-AF65-F5344CB8AC3E}">
        <p14:creationId xmlns:p14="http://schemas.microsoft.com/office/powerpoint/2010/main" val="188813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</TotalTime>
  <Words>237</Words>
  <Application>Microsoft Office PowerPoint</Application>
  <PresentationFormat>Laajakuva</PresentationFormat>
  <Paragraphs>33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Office-teema</vt:lpstr>
      <vt:lpstr>Linja-autoliikenteen liikevaihto ja suoritteet 2015-2024</vt:lpstr>
      <vt:lpstr>Linja-autoyritysten suoritetiedot</vt:lpstr>
      <vt:lpstr>Koko toimialan liikevaihto ja matkustajamäärä 2015-2024</vt:lpstr>
      <vt:lpstr>Koko toimialan liikevaihdon jakauma 2024, yhteensä 1001,89 milj.€</vt:lpstr>
      <vt:lpstr>Suurten kaupunkien liikenne, liikevaihto ja suoritteet 2015-2024</vt:lpstr>
      <vt:lpstr>Muu kaupunki- ja ELY-liikenne, liikevaihto ja suoritteet 2015-2024</vt:lpstr>
      <vt:lpstr>Kaukoliikenne, liikevaihto ja suoritteet 2015-2024</vt:lpstr>
      <vt:lpstr>Tilausliikenne, liikevaihto ja suoritteet 2015-2024</vt:lpstr>
      <vt:lpstr>Linja-autoyritykset toimialoittain</vt:lpstr>
      <vt:lpstr>Linja-autoyritykset toimialaluokituksen mukaan 2018-2024</vt:lpstr>
      <vt:lpstr>Linja-autoyritysten määrä toimialaluokituksen mukaan 2018-2024</vt:lpstr>
      <vt:lpstr>Linja-autoyritysten liikevaihto toimialaluokituksen mukaan 2018-2024</vt:lpstr>
      <vt:lpstr>Linja-autoyritysten henkilöstö toimialaluokituksen mukaan 2018-2024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Antila Petra</dc:creator>
  <cp:lastModifiedBy>Mikko Saavola</cp:lastModifiedBy>
  <cp:revision>89</cp:revision>
  <cp:lastPrinted>2025-12-30T11:29:03Z</cp:lastPrinted>
  <dcterms:created xsi:type="dcterms:W3CDTF">2019-01-28T09:55:18Z</dcterms:created>
  <dcterms:modified xsi:type="dcterms:W3CDTF">2026-04-09T07:14:48Z</dcterms:modified>
</cp:coreProperties>
</file>